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2"/>
  </p:notesMasterIdLst>
  <p:sldIdLst>
    <p:sldId id="270" r:id="rId2"/>
    <p:sldId id="271" r:id="rId3"/>
    <p:sldId id="306" r:id="rId4"/>
    <p:sldId id="272" r:id="rId5"/>
    <p:sldId id="280" r:id="rId6"/>
    <p:sldId id="281" r:id="rId7"/>
    <p:sldId id="284" r:id="rId8"/>
    <p:sldId id="285" r:id="rId9"/>
    <p:sldId id="290" r:id="rId10"/>
    <p:sldId id="288" r:id="rId11"/>
    <p:sldId id="287" r:id="rId12"/>
    <p:sldId id="289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25" r:id="rId25"/>
    <p:sldId id="326" r:id="rId26"/>
    <p:sldId id="327" r:id="rId27"/>
    <p:sldId id="276" r:id="rId28"/>
    <p:sldId id="303" r:id="rId29"/>
    <p:sldId id="304" r:id="rId30"/>
    <p:sldId id="305" r:id="rId31"/>
    <p:sldId id="307" r:id="rId32"/>
    <p:sldId id="308" r:id="rId33"/>
    <p:sldId id="311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9" r:id="rId42"/>
    <p:sldId id="318" r:id="rId43"/>
    <p:sldId id="320" r:id="rId44"/>
    <p:sldId id="322" r:id="rId45"/>
    <p:sldId id="321" r:id="rId46"/>
    <p:sldId id="328" r:id="rId47"/>
    <p:sldId id="364" r:id="rId48"/>
    <p:sldId id="361" r:id="rId49"/>
    <p:sldId id="362" r:id="rId50"/>
    <p:sldId id="363" r:id="rId51"/>
    <p:sldId id="365" r:id="rId52"/>
    <p:sldId id="323" r:id="rId53"/>
    <p:sldId id="324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4" r:id="rId67"/>
    <p:sldId id="341" r:id="rId68"/>
    <p:sldId id="342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8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56" r:id="rId90"/>
    <p:sldId id="359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5" r:id="rId102"/>
    <p:sldId id="384" r:id="rId103"/>
    <p:sldId id="386" r:id="rId104"/>
    <p:sldId id="387" r:id="rId105"/>
    <p:sldId id="357" r:id="rId106"/>
    <p:sldId id="360" r:id="rId107"/>
    <p:sldId id="388" r:id="rId108"/>
    <p:sldId id="389" r:id="rId109"/>
    <p:sldId id="390" r:id="rId110"/>
    <p:sldId id="391" r:id="rId111"/>
    <p:sldId id="392" r:id="rId112"/>
    <p:sldId id="395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5" r:id="rId121"/>
    <p:sldId id="404" r:id="rId122"/>
    <p:sldId id="393" r:id="rId123"/>
    <p:sldId id="394" r:id="rId124"/>
    <p:sldId id="409" r:id="rId125"/>
    <p:sldId id="408" r:id="rId126"/>
    <p:sldId id="410" r:id="rId127"/>
    <p:sldId id="411" r:id="rId128"/>
    <p:sldId id="412" r:id="rId129"/>
    <p:sldId id="413" r:id="rId130"/>
    <p:sldId id="417" r:id="rId131"/>
    <p:sldId id="420" r:id="rId132"/>
    <p:sldId id="421" r:id="rId133"/>
    <p:sldId id="414" r:id="rId134"/>
    <p:sldId id="423" r:id="rId135"/>
    <p:sldId id="422" r:id="rId136"/>
    <p:sldId id="415" r:id="rId137"/>
    <p:sldId id="416" r:id="rId138"/>
    <p:sldId id="424" r:id="rId139"/>
    <p:sldId id="425" r:id="rId140"/>
    <p:sldId id="426" r:id="rId141"/>
    <p:sldId id="427" r:id="rId142"/>
    <p:sldId id="428" r:id="rId143"/>
    <p:sldId id="429" r:id="rId144"/>
    <p:sldId id="430" r:id="rId145"/>
    <p:sldId id="431" r:id="rId146"/>
    <p:sldId id="432" r:id="rId147"/>
    <p:sldId id="433" r:id="rId148"/>
    <p:sldId id="406" r:id="rId149"/>
    <p:sldId id="407" r:id="rId150"/>
    <p:sldId id="269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활용 </a:t>
            </a:r>
            <a:r>
              <a:rPr lang="en-US" altLang="ko-KR" sz="1300" b="1" dirty="0"/>
              <a:t>#2</a:t>
            </a:r>
          </a:p>
          <a:p>
            <a:r>
              <a:rPr lang="ko-KR" altLang="en-US" dirty="0"/>
              <a:t>위 집합 연산 기능을 다양하게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확인</a:t>
            </a:r>
            <a:endParaRPr lang="ko-KR" altLang="en-US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교집합</a:t>
            </a:r>
            <a:r>
              <a:rPr lang="ko-KR" altLang="en-US" dirty="0"/>
              <a:t>을 활용해 두 리스트 사이의 중복된 요소를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중복 없이 합치기</a:t>
            </a:r>
            <a:endParaRPr lang="ko-KR" altLang="en-US" sz="1200" dirty="0"/>
          </a:p>
          <a:p>
            <a:r>
              <a:rPr lang="ko-KR" altLang="en-US" b="1" dirty="0"/>
              <a:t>합집합</a:t>
            </a:r>
            <a:r>
              <a:rPr lang="ko-KR" altLang="en-US" dirty="0"/>
              <a:t> 기능을 활용해 두 리스트의 중복된 요소를 제거하면서 합칠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E4F3-CABA-49CF-A259-E4248689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642533"/>
            <a:ext cx="8017405" cy="203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903CA-267A-4FBD-A574-C575072B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011147"/>
            <a:ext cx="801740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5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 연습문제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A731F-5C20-429C-9F91-92D5FB1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3" y="1113572"/>
            <a:ext cx="11655290" cy="52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37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관련 메서드</a:t>
            </a:r>
          </a:p>
          <a:p>
            <a:r>
              <a:rPr lang="ko-KR" altLang="en-US" dirty="0"/>
              <a:t>집합 관련 메서드 몇 가지를 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하나 추가</a:t>
            </a:r>
            <a:endParaRPr lang="ko-KR" altLang="en-US" sz="1200" dirty="0"/>
          </a:p>
          <a:p>
            <a:r>
              <a:rPr lang="ko-KR" altLang="en-US" dirty="0"/>
              <a:t>요소 하나를 추가할 때는 </a:t>
            </a:r>
            <a:r>
              <a:rPr lang="en-US" altLang="ko-KR" b="1" dirty="0"/>
              <a:t>add()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리스트는 </a:t>
            </a:r>
            <a:r>
              <a:rPr lang="en-US" altLang="ko-KR" dirty="0"/>
              <a:t>add()</a:t>
            </a:r>
            <a:r>
              <a:rPr lang="ko-KR" altLang="en-US" dirty="0"/>
              <a:t>가 아닌 </a:t>
            </a:r>
            <a:r>
              <a:rPr lang="en-US" altLang="ko-KR" dirty="0"/>
              <a:t>append() </a:t>
            </a:r>
            <a:r>
              <a:rPr lang="ko-KR" altLang="en-US" dirty="0"/>
              <a:t>메서드였음을 기억하기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요소 추가</a:t>
            </a:r>
            <a:endParaRPr lang="ko-KR" altLang="en-US" sz="1200" dirty="0"/>
          </a:p>
          <a:p>
            <a:r>
              <a:rPr lang="ko-KR" altLang="en-US" dirty="0"/>
              <a:t>여러 요소를 추가할 때는 </a:t>
            </a:r>
            <a:r>
              <a:rPr lang="en-US" altLang="ko-KR" b="1" dirty="0"/>
              <a:t>update()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update() </a:t>
            </a:r>
            <a:r>
              <a:rPr lang="ko-KR" altLang="en-US" dirty="0"/>
              <a:t>메서드가 변경이 아닌 추가임을 기억하기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요소를 추가하는 것이 집합을 변경하는 것이라 여기면 될 듯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DA190-41C4-476C-AEB1-1C6DC65D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091267"/>
            <a:ext cx="8017405" cy="177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A5541-00EB-4777-AE4F-4AE76BA8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259369"/>
            <a:ext cx="8017405" cy="1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300" b="1" dirty="0"/>
              <a:t>3) </a:t>
            </a:r>
            <a:r>
              <a:rPr lang="ko-KR" altLang="en-US" sz="1300" b="1" dirty="0"/>
              <a:t>무작위 한 요소 삭제</a:t>
            </a:r>
            <a:endParaRPr lang="ko-KR" altLang="en-US" sz="1300" dirty="0"/>
          </a:p>
          <a:p>
            <a:r>
              <a:rPr lang="ko-KR" altLang="en-US" dirty="0"/>
              <a:t>무작위로 요소 하나를 삭제할 때는 </a:t>
            </a:r>
            <a:r>
              <a:rPr lang="en-US" altLang="ko-KR" b="1" dirty="0"/>
              <a:t>pop()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pop() </a:t>
            </a:r>
            <a:r>
              <a:rPr lang="ko-KR" altLang="en-US" dirty="0"/>
              <a:t>메서드는 삭제되는 요소를 반환하면서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4) </a:t>
            </a:r>
            <a:r>
              <a:rPr lang="ko-KR" altLang="en-US" sz="1300" b="1" dirty="0"/>
              <a:t>요소 삭제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없으면 오류</a:t>
            </a:r>
            <a:r>
              <a:rPr lang="en-US" altLang="ko-KR" sz="1300" b="1" dirty="0"/>
              <a:t>)</a:t>
            </a:r>
            <a:endParaRPr lang="ko-KR" altLang="en-US" sz="1300" dirty="0"/>
          </a:p>
          <a:p>
            <a:r>
              <a:rPr lang="ko-KR" altLang="en-US" dirty="0"/>
              <a:t>요소를 지정해서 삭제할 때는 </a:t>
            </a:r>
            <a:r>
              <a:rPr lang="en-US" altLang="ko-KR" b="1" dirty="0"/>
              <a:t>remove()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삭제하려는 요소가 없으면 오류가 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discard() </a:t>
            </a:r>
            <a:r>
              <a:rPr lang="ko-KR" altLang="en-US" dirty="0"/>
              <a:t>메서드와 비교하기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8ECC1-158E-4F8F-8225-293B9FBD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711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B1C2A-D36A-4360-8C36-2E227FB8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82855"/>
            <a:ext cx="8017405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4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요소 삭제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없으면 무시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ko-KR" altLang="en-US" dirty="0"/>
              <a:t>요소를 지정해서 하나 삭제할 때는 </a:t>
            </a:r>
            <a:r>
              <a:rPr lang="en-US" altLang="ko-KR" b="1" dirty="0"/>
              <a:t>discard()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remove() </a:t>
            </a:r>
            <a:r>
              <a:rPr lang="ko-KR" altLang="en-US" dirty="0"/>
              <a:t>메서드와는 달리 삭제하려는 요소가 없어도 오류가 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6) </a:t>
            </a:r>
            <a:r>
              <a:rPr lang="ko-KR" altLang="en-US" sz="1200" b="1" dirty="0"/>
              <a:t>모든 원소 삭제</a:t>
            </a:r>
            <a:endParaRPr lang="ko-KR" altLang="en-US" sz="1200" dirty="0"/>
          </a:p>
          <a:p>
            <a:r>
              <a:rPr lang="ko-KR" altLang="en-US" dirty="0"/>
              <a:t>모든 요소를 삭제할 때는 </a:t>
            </a:r>
            <a:r>
              <a:rPr lang="en-US" altLang="ko-KR" b="1" dirty="0"/>
              <a:t>clear()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A9440-32D4-4803-87EC-0A9ECAFE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888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6CF03-9648-4CE1-8525-D4501D4E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91829"/>
            <a:ext cx="8017405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4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D9281-4981-40D8-9B98-7E385EA4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31921"/>
            <a:ext cx="8017405" cy="35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다양한 정보를 갖는 </a:t>
            </a:r>
            <a:r>
              <a:rPr lang="ko-KR" altLang="en-US" sz="1200" b="1" dirty="0" err="1"/>
              <a:t>딕셔너리</a:t>
            </a:r>
            <a:endParaRPr lang="ko-KR" altLang="en-US" sz="1200" dirty="0"/>
          </a:p>
          <a:p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로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숫자가 </a:t>
            </a:r>
            <a:r>
              <a:rPr lang="en-US" altLang="ko-KR" sz="1200" b="1" dirty="0"/>
              <a:t>Key</a:t>
            </a:r>
            <a:r>
              <a:rPr lang="ko-KR" altLang="en-US" sz="1200" b="1" dirty="0"/>
              <a:t>인 경우</a:t>
            </a:r>
            <a:endParaRPr lang="ko-KR" altLang="en-US" sz="1200" dirty="0"/>
          </a:p>
          <a:p>
            <a:r>
              <a:rPr lang="ko-KR" altLang="en-US" dirty="0"/>
              <a:t>당연히 숫자도 </a:t>
            </a:r>
            <a:r>
              <a:rPr lang="en-US" altLang="ko-KR" dirty="0"/>
              <a:t>Key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11585-DB25-40EA-85C4-1A09FC41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778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F8F173-12BB-40E9-838D-F49E7E8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79670"/>
            <a:ext cx="8017404" cy="13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6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같은 </a:t>
            </a:r>
            <a:r>
              <a:rPr lang="en-US" altLang="ko-KR" sz="1200" b="1" dirty="0"/>
              <a:t>Key </a:t>
            </a:r>
            <a:r>
              <a:rPr lang="ko-KR" altLang="en-US" sz="1200" b="1" dirty="0"/>
              <a:t>무시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Key</a:t>
            </a:r>
            <a:r>
              <a:rPr lang="ko-KR" altLang="en-US" dirty="0"/>
              <a:t>가 같은 요소가 있으면 하나만 남기고 나머지는 무시됩니다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Key</a:t>
            </a:r>
            <a:r>
              <a:rPr lang="ko-KR" altLang="en-US" sz="1200" b="1" dirty="0"/>
              <a:t>가 될 수 없는 리스트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Key</a:t>
            </a:r>
            <a:r>
              <a:rPr lang="ko-KR" altLang="en-US" dirty="0"/>
              <a:t>는 변경되면 안됩니다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변경 불가능한 </a:t>
            </a:r>
            <a:r>
              <a:rPr lang="ko-KR" altLang="en-US" dirty="0" err="1"/>
              <a:t>자료형이지만</a:t>
            </a:r>
            <a:r>
              <a:rPr lang="en-US" altLang="ko-KR" dirty="0"/>
              <a:t>, </a:t>
            </a:r>
            <a:r>
              <a:rPr lang="ko-KR" altLang="en-US" b="1" dirty="0"/>
              <a:t>리스트는 변경 가능</a:t>
            </a:r>
            <a:r>
              <a:rPr lang="ko-KR" altLang="en-US" dirty="0"/>
              <a:t>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리스트는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가 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A70B-4ECE-4CAA-8CCE-4CCB52CC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C1028-BBD1-4217-A4A8-492BAE2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43249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자료형 변환</a:t>
            </a:r>
          </a:p>
          <a:p>
            <a:r>
              <a:rPr lang="en-US" altLang="ko-KR" b="1" dirty="0" err="1"/>
              <a:t>dict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형태를 가질 수 있는 자료형을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리스트로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en-US" altLang="ko-KR" dirty="0"/>
              <a:t>[Key, Value] </a:t>
            </a:r>
            <a:r>
              <a:rPr lang="ko-KR" altLang="en-US" dirty="0"/>
              <a:t>형태의 요소를 갖는 리스트를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D43F7-719F-40ED-9C92-0EC4F13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391196"/>
            <a:ext cx="8017405" cy="1721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7932F-8E6F-4A0D-96D8-2F77E7F3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332007"/>
            <a:ext cx="8017405" cy="1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조회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요소 순서가 없으므로 인덱싱과 </a:t>
            </a:r>
            <a:r>
              <a:rPr lang="ko-KR" altLang="en-US" dirty="0" err="1"/>
              <a:t>슬라이싱을</a:t>
            </a:r>
            <a:r>
              <a:rPr lang="ko-KR" altLang="en-US" dirty="0"/>
              <a:t> 할 수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Key</a:t>
            </a:r>
            <a:r>
              <a:rPr lang="ko-KR" altLang="en-US" b="1" dirty="0"/>
              <a:t>를 사용해 </a:t>
            </a:r>
            <a:r>
              <a:rPr lang="en-US" altLang="ko-KR" b="1" dirty="0"/>
              <a:t>Value</a:t>
            </a:r>
            <a:r>
              <a:rPr lang="ko-KR" altLang="en-US" b="1" dirty="0"/>
              <a:t>를 찾는 방식으로 조회합니다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in</a:t>
            </a:r>
            <a:r>
              <a:rPr lang="ko-KR" altLang="en-US" dirty="0"/>
              <a:t> 연산자를 사용해 해당 </a:t>
            </a:r>
            <a:r>
              <a:rPr lang="en-US" altLang="ko-KR" dirty="0"/>
              <a:t>key</a:t>
            </a:r>
            <a:r>
              <a:rPr lang="ko-KR" altLang="en-US" dirty="0"/>
              <a:t>가 있는지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9DD57-6BC2-4DD2-AF5E-CD9080C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3394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F0FA5-9B00-4ACA-8772-FB3BE1C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910667"/>
            <a:ext cx="8017405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16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170A6-9D34-485C-BEAE-E030164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43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692ED-A6A7-4B3E-8653-B551CAA7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3689484"/>
            <a:ext cx="8205962" cy="2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7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변경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추가와 삭제</a:t>
            </a:r>
          </a:p>
          <a:p>
            <a:r>
              <a:rPr lang="ko-KR" altLang="en-US" dirty="0"/>
              <a:t>인덱스 대신 </a:t>
            </a:r>
            <a:r>
              <a:rPr lang="en-US" altLang="ko-KR" dirty="0"/>
              <a:t>Key</a:t>
            </a:r>
            <a:r>
              <a:rPr lang="ko-KR" altLang="en-US" dirty="0"/>
              <a:t>로 찾아 변경한다는 것 외에는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변경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없는 </a:t>
            </a:r>
            <a:r>
              <a:rPr lang="en-US" altLang="ko-KR" dirty="0"/>
              <a:t>Key</a:t>
            </a:r>
            <a:r>
              <a:rPr lang="ko-KR" altLang="en-US" dirty="0"/>
              <a:t>로 변경하면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5B882-7B55-46D2-927F-65675480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032788"/>
            <a:ext cx="8017404" cy="1932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92B8D-0D86-4E27-8527-95FAF691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52424"/>
            <a:ext cx="8017404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3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300" b="1" dirty="0"/>
              <a:t>2) </a:t>
            </a:r>
            <a:r>
              <a:rPr lang="ko-KR" altLang="en-US" sz="1300" b="1" dirty="0"/>
              <a:t>삭제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문으로 </a:t>
            </a:r>
            <a:r>
              <a:rPr lang="en-US" altLang="ko-KR" dirty="0"/>
              <a:t>Key</a:t>
            </a:r>
            <a:r>
              <a:rPr lang="ko-KR" altLang="en-US" dirty="0"/>
              <a:t>를 지정해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pop()</a:t>
            </a:r>
            <a:r>
              <a:rPr lang="ko-KR" altLang="en-US" dirty="0"/>
              <a:t> 메서드를 사용하면 </a:t>
            </a:r>
            <a:r>
              <a:rPr lang="en-US" altLang="ko-KR" dirty="0"/>
              <a:t>Key</a:t>
            </a:r>
            <a:r>
              <a:rPr lang="ko-KR" altLang="en-US" dirty="0"/>
              <a:t>를 지정해 요소를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20A1E-2CD8-4752-AEB5-60C617F3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20048"/>
            <a:ext cx="8017404" cy="1355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0E8D3-6A62-4060-B59A-9811AA7B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1295300"/>
            <a:ext cx="8039100" cy="113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4629A-9A36-4EFD-80E8-184719D1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08449"/>
            <a:ext cx="8017404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23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en-US" altLang="ko-KR" b="1" dirty="0" err="1"/>
              <a:t>popitem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en-US" altLang="ko-KR" dirty="0"/>
              <a:t>Key </a:t>
            </a:r>
            <a:r>
              <a:rPr lang="ko-KR" altLang="en-US" dirty="0"/>
              <a:t>지정 없이 마지막 요소를 하나씩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튜플</a:t>
            </a:r>
            <a:r>
              <a:rPr lang="ko-KR" altLang="en-US" dirty="0"/>
              <a:t> 형태로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 삭제는 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/>
              <a:t>= { }</a:t>
            </a:r>
            <a:r>
              <a:rPr lang="ko-KR" altLang="en-US" dirty="0"/>
              <a:t> 형태로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4CCC7-2D8D-462A-AA2F-460FC7A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60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44D3E-5FF2-409C-8008-F91B83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0" y="3159452"/>
            <a:ext cx="8017405" cy="12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88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관련 메서드</a:t>
            </a:r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관련 메서드를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Key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keys()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values()</a:t>
            </a:r>
            <a:r>
              <a:rPr lang="ko-KR" altLang="en-US" dirty="0"/>
              <a:t> 메서드를 사용해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1DD6D-DA3B-432B-8451-6A79FE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95276"/>
            <a:ext cx="8017404" cy="247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835404-4458-425C-9C06-E76F9AA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83095"/>
            <a:ext cx="8017404" cy="1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3) Key,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items()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(key, value) </a:t>
            </a:r>
            <a:r>
              <a:rPr lang="ko-KR" altLang="en-US" dirty="0"/>
              <a:t>형태로 갖는 </a:t>
            </a: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모든 요소 삭제</a:t>
            </a:r>
            <a:endParaRPr lang="ko-KR" altLang="en-US" sz="1200" dirty="0"/>
          </a:p>
          <a:p>
            <a:r>
              <a:rPr lang="en-US" altLang="ko-KR" b="1" dirty="0"/>
              <a:t>clear()</a:t>
            </a:r>
            <a:r>
              <a:rPr lang="ko-KR" altLang="en-US" dirty="0"/>
              <a:t> 메서드를 사용해 모든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찾기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없을 때 대신할 값 지정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en-US" altLang="ko-KR" b="1" dirty="0"/>
              <a:t>get()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를 지정해 </a:t>
            </a:r>
            <a:r>
              <a:rPr lang="en-US" altLang="ko-KR" dirty="0"/>
              <a:t>Value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를 찾을 수 없을 때 대신 반환할 값을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50F7F-58B8-4944-93D0-D29B2F1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6" y="1151218"/>
            <a:ext cx="8017404" cy="14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AC6D7-43F4-4682-B5EE-89D34AC4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7395"/>
            <a:ext cx="8017404" cy="15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6D5E7-8C5E-4556-828C-D6C39905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26467"/>
            <a:ext cx="8017404" cy="2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0831C-320D-49CF-A9CF-A1CA81D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1113571"/>
            <a:ext cx="7926147" cy="3873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BC1B6-CFCE-4334-ADAF-6A09155F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2" y="2750398"/>
            <a:ext cx="8389408" cy="33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82E5-E569-44DB-8009-9816C6B0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797242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060433-70FB-4358-93FA-48D911C3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3361268"/>
            <a:ext cx="8366829" cy="30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6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0CD5-578F-452E-A08C-AF8A2694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51962" cy="3603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08B58-BCC0-4C51-BD24-5ADB4DE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59" y="1440222"/>
            <a:ext cx="7371886" cy="332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2F180-421D-4F0E-B80F-B00D3D3B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2" y="4867791"/>
            <a:ext cx="8408865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8A86F-2516-4231-9C5F-B45E8CB4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908695" cy="3885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571ED-989A-460E-B85E-E906610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8" y="3989290"/>
            <a:ext cx="8089066" cy="24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17FFD-EA39-46FA-9FA7-9DAF406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9332028" cy="369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A63F7-BE62-476F-B0BF-732FF66D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1" y="2810310"/>
            <a:ext cx="751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5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113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if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가장 대표적인 제어문이 </a:t>
            </a:r>
            <a:r>
              <a:rPr lang="en-US" altLang="ko-KR" dirty="0"/>
              <a:t>if 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조건에 맞는 경우에만 코드를 실행하고 싶을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단순 </a:t>
            </a:r>
            <a:r>
              <a:rPr lang="en-US" altLang="ko-KR" sz="1200" b="1" dirty="0"/>
              <a:t>if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경우만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조건이 거짓인 경우는 아무 처리도 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if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경우와 참이 아닌 경우 각각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C9C97-C01C-4658-8097-B6D8DBF2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270439"/>
            <a:ext cx="8017404" cy="2396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0408F-9DE3-4EFA-942E-17C227A1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59199"/>
            <a:ext cx="8017404" cy="2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91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처리할 구문이 없거나 이후에 작성할 목적으로 </a:t>
            </a:r>
            <a:r>
              <a:rPr lang="en-US" altLang="ko-KR" b="1" dirty="0"/>
              <a:t>pass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if ~ </a:t>
            </a:r>
            <a:r>
              <a:rPr lang="en-US" altLang="ko-KR" sz="1200" b="1" dirty="0" err="1"/>
              <a:t>elif</a:t>
            </a:r>
            <a:r>
              <a:rPr lang="en-US" altLang="ko-KR" sz="1200" b="1" dirty="0"/>
              <a:t>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여러 조건 중에서 참인 경우 각각 처리</a:t>
            </a:r>
            <a:r>
              <a:rPr lang="en-US" altLang="ko-KR" dirty="0"/>
              <a:t>, </a:t>
            </a:r>
            <a:r>
              <a:rPr lang="ko-KR" altLang="en-US" dirty="0"/>
              <a:t>그렇지 않은 경우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AAB68-5805-426E-9090-BABE600F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4" cy="1131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E1D69-26C6-423C-AF42-C810A9D7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27973"/>
            <a:ext cx="8017405" cy="2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2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7D1A1-17FA-46C9-A4A2-F953898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151340" cy="365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F85DD-98F2-4F3B-8125-C3C3CF1D9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92" y="2497667"/>
            <a:ext cx="7506274" cy="39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90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29CA0-D32E-4672-9165-057A23B52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10976125" cy="41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6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첫 번째 값부터 마지막 값까지 하나씩 가져가면서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 x in a : a</a:t>
            </a:r>
            <a:r>
              <a:rPr lang="ko-KR" altLang="en-US" dirty="0"/>
              <a:t>에서 하나씩 가져와 변수 </a:t>
            </a:r>
            <a:r>
              <a:rPr lang="en-US" altLang="ko-KR" dirty="0"/>
              <a:t>x</a:t>
            </a:r>
            <a:r>
              <a:rPr lang="ko-KR" altLang="en-US" dirty="0"/>
              <a:t>에 대입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문은 요소 개수만큼 반복 횟수가 정해진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D15D3-8068-4C2A-8BC8-67D0C14D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74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40F5E-7F70-4613-B09E-70AD5C1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5" cy="1698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75274-01E1-43AB-B70E-1FF828CB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90" y="3864203"/>
            <a:ext cx="5752098" cy="26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7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B374C-CAF3-4B07-9CBC-44A0971B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" y="1113573"/>
            <a:ext cx="8114052" cy="33568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94716-7C57-4D42-BA0E-A49364D4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3752197"/>
            <a:ext cx="8752500" cy="2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3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리스트와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</a:t>
            </a:r>
            <a:r>
              <a:rPr lang="en-US" altLang="ko-KR" sz="1400" b="1" dirty="0"/>
              <a:t> </a:t>
            </a:r>
            <a:endParaRPr lang="ko-KR" altLang="en-US" sz="1400" b="1" dirty="0"/>
          </a:p>
          <a:p>
            <a:r>
              <a:rPr lang="ko-KR" altLang="en-US" dirty="0"/>
              <a:t>반복문과 가장 많이 사용되는 자료형이 </a:t>
            </a:r>
            <a:r>
              <a:rPr lang="ko-KR" altLang="en-US" dirty="0" err="1"/>
              <a:t>리스트형입니다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첫 번째 요소부터 마지막 </a:t>
            </a:r>
            <a:r>
              <a:rPr lang="ko-KR" altLang="en-US" dirty="0" err="1"/>
              <a:t>요소까지를</a:t>
            </a:r>
            <a:r>
              <a:rPr lang="ko-KR" altLang="en-US" dirty="0"/>
              <a:t> 대상으로 코드를 반복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ko-KR" altLang="en-US" sz="1200" dirty="0"/>
          </a:p>
          <a:p>
            <a:r>
              <a:rPr lang="ko-KR" altLang="en-US" dirty="0"/>
              <a:t>영어 단어 </a:t>
            </a:r>
            <a:r>
              <a:rPr lang="en-US" altLang="ko-KR" dirty="0"/>
              <a:t>enumerate</a:t>
            </a:r>
            <a:r>
              <a:rPr lang="ko-KR" altLang="en-US" dirty="0"/>
              <a:t>의 뜻은 </a:t>
            </a:r>
            <a:r>
              <a:rPr lang="en-US" altLang="ko-KR" dirty="0"/>
              <a:t>'</a:t>
            </a:r>
            <a:r>
              <a:rPr lang="ko-KR" altLang="en-US" b="1" dirty="0"/>
              <a:t>낱낱이 세다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문자열이나 컨테이너 자료형을 </a:t>
            </a:r>
            <a:r>
              <a:rPr lang="ko-KR" altLang="en-US" dirty="0" err="1"/>
              <a:t>입력받아</a:t>
            </a:r>
            <a:r>
              <a:rPr lang="en-US" altLang="ko-KR" dirty="0"/>
              <a:t>, </a:t>
            </a:r>
            <a:r>
              <a:rPr lang="ko-KR" altLang="en-US" dirty="0"/>
              <a:t>순번과 요소를 포함하는 오브젝트로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순번과 요소를 반환하여 몇 번째</a:t>
            </a:r>
            <a:r>
              <a:rPr lang="en-US" altLang="ko-KR" dirty="0"/>
              <a:t>, </a:t>
            </a:r>
            <a:r>
              <a:rPr lang="ko-KR" altLang="en-US" dirty="0"/>
              <a:t>어느 요소를 처리하고 있는지 확인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컨테이너 자료형 </a:t>
            </a:r>
            <a:r>
              <a:rPr lang="en-US" altLang="ko-KR" dirty="0"/>
              <a:t>= for</a:t>
            </a:r>
            <a:r>
              <a:rPr lang="ko-KR" altLang="en-US" dirty="0"/>
              <a:t>문에서 값을 꺼낼 수 있는 자료형 </a:t>
            </a:r>
            <a:r>
              <a:rPr lang="en-US" altLang="ko-KR" dirty="0"/>
              <a:t>= </a:t>
            </a:r>
            <a:r>
              <a:rPr lang="ko-KR" altLang="en-US" dirty="0"/>
              <a:t>반복 가능한 자료형 </a:t>
            </a:r>
            <a:r>
              <a:rPr lang="en-US" altLang="ko-KR" dirty="0"/>
              <a:t>=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82D77-ED10-4878-838F-338195D0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73495"/>
            <a:ext cx="8017404" cy="1239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E2F0A-2EF6-4A43-A50B-8096239DE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873077"/>
            <a:ext cx="8017405" cy="2188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FF7B42-7A54-4FE0-9F5D-D75174DD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251034"/>
            <a:ext cx="8017404" cy="1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이 방법을 사용하면 </a:t>
            </a:r>
            <a:r>
              <a:rPr lang="ko-KR" altLang="en-US" dirty="0" err="1"/>
              <a:t>반복문</a:t>
            </a:r>
            <a:r>
              <a:rPr lang="ko-KR" altLang="en-US" dirty="0"/>
              <a:t> 코드가 매우 </a:t>
            </a:r>
            <a:r>
              <a:rPr lang="ko-KR" altLang="en-US" dirty="0" err="1"/>
              <a:t>간결해집니다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다소 낯설 수 있으나</a:t>
            </a:r>
            <a:r>
              <a:rPr lang="en-US" altLang="ko-KR" dirty="0"/>
              <a:t>, </a:t>
            </a:r>
            <a:r>
              <a:rPr lang="ko-KR" altLang="en-US" dirty="0"/>
              <a:t>이것이 </a:t>
            </a:r>
            <a:r>
              <a:rPr lang="en-US" altLang="ko-KR" b="1" dirty="0"/>
              <a:t>Python </a:t>
            </a:r>
            <a:r>
              <a:rPr lang="ko-KR" altLang="en-US" b="1" dirty="0"/>
              <a:t>스러운 문법</a:t>
            </a:r>
            <a:r>
              <a:rPr lang="ko-KR" altLang="en-US" dirty="0"/>
              <a:t>이라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D15FA-7F59-4AD2-872A-84B64814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405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7333F-71BE-46A1-B6FE-3F33359BC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345324"/>
            <a:ext cx="8017404" cy="1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40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B05C8-5B8D-4FE6-B934-7F389086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018"/>
            <a:ext cx="8386754" cy="365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6B94D-3954-4C3D-B607-E2C27BA3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95" y="4250267"/>
            <a:ext cx="7457901" cy="24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7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3F6E89-9A86-4ED9-955D-7B6F346C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113571"/>
            <a:ext cx="11608330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9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items()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ko-KR" altLang="en-US" dirty="0" err="1"/>
              <a:t>딕셔너리를</a:t>
            </a:r>
            <a:r>
              <a:rPr lang="ko-KR" altLang="en-US" dirty="0"/>
              <a:t> 반복문에 사용할 때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반환해주는 </a:t>
            </a:r>
            <a:r>
              <a:rPr lang="en-US" altLang="ko-KR" dirty="0"/>
              <a:t>items() </a:t>
            </a:r>
            <a:r>
              <a:rPr lang="ko-KR" altLang="en-US" dirty="0"/>
              <a:t>메서드를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470EF-C534-4C08-995C-FBCEC073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1653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C3D9E8-0E51-4DC9-B33E-13CEE6B5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173346"/>
            <a:ext cx="8017404" cy="17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1F544-D3BF-4DC6-A643-39F4976F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4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앞에서 </a:t>
            </a:r>
            <a:r>
              <a:rPr lang="en-US" altLang="ko-KR" dirty="0"/>
              <a:t>'</a:t>
            </a:r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'</a:t>
            </a:r>
            <a:r>
              <a:rPr lang="ko-KR" altLang="en-US" dirty="0"/>
              <a:t>에서 다룬 내용과 동일하게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코드로 같은 결과를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5A88D-806F-428A-96A8-E1221312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25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F23E1-7D5C-4263-AD61-DFB84258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0144"/>
            <a:ext cx="80174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6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집합과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집합과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리스트와 같은 방법으로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리스트와 같은 방법으로 반복문에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14E5F-3340-4C38-953C-0EC77B63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28439-20F8-4AF8-928F-E0EFBBD9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87059"/>
            <a:ext cx="801740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76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while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while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조건문이 </a:t>
            </a:r>
            <a:r>
              <a:rPr lang="en-US" altLang="ko-KR" dirty="0"/>
              <a:t>True</a:t>
            </a:r>
            <a:r>
              <a:rPr lang="ko-KR" altLang="en-US" dirty="0"/>
              <a:t>인 동안 </a:t>
            </a:r>
            <a:r>
              <a:rPr lang="en-US" altLang="ko-KR" dirty="0"/>
              <a:t>while</a:t>
            </a:r>
            <a:r>
              <a:rPr lang="ko-KR" altLang="en-US" dirty="0"/>
              <a:t>문 안의 문장이 반복해서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상황에서 반복을 중지하게 </a:t>
            </a:r>
            <a:r>
              <a:rPr lang="en-US" altLang="ko-KR" dirty="0"/>
              <a:t>while </a:t>
            </a:r>
            <a:r>
              <a:rPr lang="ko-KR" altLang="en-US" dirty="0"/>
              <a:t>문 안에서 조건을 제어합니다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</a:t>
            </a:r>
            <a:r>
              <a:rPr lang="en-US" altLang="ko-KR" sz="1200" b="1" dirty="0"/>
              <a:t>while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문자열 길이를 반환하는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함수가 리스트의 요소 개수를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무한루프 다루기</a:t>
            </a:r>
            <a:endParaRPr lang="ko-KR" altLang="en-US" sz="1200" dirty="0"/>
          </a:p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안에서 특정 조건이 되어 반복문을 빠져 나올 때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/>
              <a:t>반복문을 중단시키지 않고 다음 반복으로 넘어갈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F933C-8248-4D93-BF59-01B25F2A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767569"/>
            <a:ext cx="8017404" cy="205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5E2F81-A30F-4C26-96BE-3C9178E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8450"/>
            <a:ext cx="8017404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0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E343A-40E9-4EAC-B2A8-00E7E26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8584561" cy="534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9BA01-939C-4354-A3CC-D030E4B6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78" y="3224224"/>
            <a:ext cx="7994159" cy="35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42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E3AC-72B4-45DB-8AF3-1D047B19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042419" cy="2794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ECD61-1CD2-43E5-A9AD-83339398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2589001"/>
            <a:ext cx="8534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EBA05-8ACD-4F4D-85E0-29244256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726994" cy="3577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CD0653-65B4-4889-9767-952F7C01E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99" y="2297643"/>
            <a:ext cx="7333219" cy="40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8C016-E5D2-4C8B-8BFD-B042D27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7235875" cy="3614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2AF576-B044-4576-B59B-2756EBA1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2" y="3919064"/>
            <a:ext cx="7419987" cy="2738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7F285-B187-43B7-9AAE-35C285ED1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6" y="1074947"/>
            <a:ext cx="6604277" cy="29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91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F9CB8-15A4-4CB6-B92B-A1BBB562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1972"/>
            <a:ext cx="5100631" cy="31452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F20A7-5522-46B2-851F-D9EA472DB640}"/>
              </a:ext>
            </a:extLst>
          </p:cNvPr>
          <p:cNvSpPr txBox="1"/>
          <p:nvPr/>
        </p:nvSpPr>
        <p:spPr>
          <a:xfrm>
            <a:off x="8144934" y="6086060"/>
            <a:ext cx="157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이하 생략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3956F-652B-4109-9ED8-A7DB096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1" y="4294900"/>
            <a:ext cx="6591300" cy="216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5618C3-9658-4626-8B9E-9049F59A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97" y="1008143"/>
            <a:ext cx="4693226" cy="50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6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4B43-3B99-4906-B157-736DEF3E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614732" cy="3356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C4FE3-EB71-4414-874E-4A3B78C6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19" y="1660697"/>
            <a:ext cx="7120558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7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95639-D812-4D22-B31C-854C8DAC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5" y="1113572"/>
            <a:ext cx="6594316" cy="4889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47CBE-9594-4923-AD1B-9C6BECC00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50" y="1637104"/>
            <a:ext cx="6393927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69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76249-1966-4278-983D-8C4A7F35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324600" cy="2847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5E760-F2DA-4C05-8C65-11CF9883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4" y="3646253"/>
            <a:ext cx="6601709" cy="2798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B32176-903C-4705-AE30-612193C3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78" y="1400733"/>
            <a:ext cx="7432472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9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41174-3D79-4F9F-AF4A-FDB184F0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8885"/>
            <a:ext cx="6359734" cy="48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612BB-BA70-4B38-A7A4-C515C91B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7" y="2362837"/>
            <a:ext cx="7505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48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7DEED-C9F2-424C-BAF2-DD81A960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213495" cy="54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1954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8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85737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 및 기본적인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관련한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 연습문제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 관련하여 개념 및 실습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17999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6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 연습문제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 </a:t>
            </a:r>
            <a:r>
              <a:rPr lang="ko-KR" altLang="en-US" dirty="0"/>
              <a:t>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식별자</a:t>
            </a:r>
            <a:r>
              <a:rPr lang="en-US" altLang="ko-KR" dirty="0"/>
              <a:t>,  </a:t>
            </a:r>
            <a:r>
              <a:rPr lang="ko-KR" altLang="en-US" dirty="0"/>
              <a:t>산술 연산자</a:t>
            </a:r>
            <a:r>
              <a:rPr lang="en-US" altLang="ko-KR" dirty="0"/>
              <a:t>. Print()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기타 연산자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 err="1"/>
              <a:t>형변환</a:t>
            </a:r>
            <a:r>
              <a:rPr lang="ko-KR" altLang="en-US" dirty="0"/>
              <a:t> 등을 개념을 배우고 실습</a:t>
            </a:r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5203-620E-4840-BB88-01156378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078213" cy="434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DC30E-9DC9-4460-BF16-3CBEBC70A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41839"/>
            <a:ext cx="7999942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CF9A-5E16-496B-ABAD-1002D26F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569674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920D3-2685-46F0-BA45-B527B12D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0" y="3337774"/>
            <a:ext cx="6949928" cy="29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138E39-E54C-445B-A50B-3CB2FE18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9111895" cy="48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0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730D5-E15B-4435-B4F6-2E8CDF26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634287" cy="422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63F2-1987-4864-8D3C-A925038B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8" y="4813944"/>
            <a:ext cx="8184621" cy="1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4A1FA-6783-4B0E-9FC3-14A11D7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681962" cy="4127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B7ED3-DBD0-442C-BCC7-5DD429B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3" y="4658637"/>
            <a:ext cx="7457763" cy="2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9333C-E761-4525-A03E-C3497D1B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980381" cy="3983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A21D1-21BB-4CC7-A50F-95FD181A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13835"/>
            <a:ext cx="5537731" cy="361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CF3D3-D4FF-4513-9BE3-E56BA5D1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06" y="1185333"/>
            <a:ext cx="4837728" cy="27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 개념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인덱싱 등 배우고 실습 </a:t>
            </a:r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 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 </a:t>
            </a:r>
            <a:r>
              <a:rPr lang="ko-KR" altLang="en-US" b="1" dirty="0"/>
              <a:t>리스트와 정말 비슷한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대괄호</a:t>
            </a:r>
            <a:r>
              <a:rPr lang="en-US" altLang="ko-KR" dirty="0"/>
              <a:t>([ ])</a:t>
            </a:r>
            <a:r>
              <a:rPr lang="ko-KR" altLang="en-US" dirty="0"/>
              <a:t>가 아닌 </a:t>
            </a:r>
            <a:r>
              <a:rPr lang="ko-KR" altLang="en-US" b="1" dirty="0"/>
              <a:t>소괄호</a:t>
            </a:r>
            <a:r>
              <a:rPr lang="en-US" altLang="ko-KR" b="1" dirty="0"/>
              <a:t>(( ))</a:t>
            </a:r>
            <a:r>
              <a:rPr lang="ko-KR" altLang="en-US" dirty="0"/>
              <a:t>를 사용해서 표현합니다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한 번 만들면 </a:t>
            </a:r>
            <a:r>
              <a:rPr lang="ko-KR" altLang="en-US" b="1" dirty="0"/>
              <a:t>요소의 값을 바꿀 수 없음</a:t>
            </a:r>
            <a:r>
              <a:rPr lang="ko-KR" altLang="en-US" dirty="0"/>
              <a:t>이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외는 리스트와 같은 특성을 가지므로 이해하기 쉬울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/>
              <a:t>리스트는 대괄호</a:t>
            </a:r>
            <a:r>
              <a:rPr lang="en-US" altLang="ko-KR" dirty="0"/>
              <a:t>[[ ]]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(( ))</a:t>
            </a:r>
            <a:r>
              <a:rPr lang="ko-KR" altLang="en-US" dirty="0"/>
              <a:t>인 사실만 기억하면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 </a:t>
            </a:r>
            <a:r>
              <a:rPr lang="ko-KR" altLang="en-US" b="1" dirty="0"/>
              <a:t>괄호를 생략할 수 있다</a:t>
            </a:r>
            <a:r>
              <a:rPr lang="ko-KR" altLang="en-US" dirty="0"/>
              <a:t>는 점은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리스트에서는 대괄호를 생략할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소괄호와 대괄호 둘 다 생략할 수 있다면 무엇이 생략되었나 알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빈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다음은 빈 </a:t>
            </a:r>
            <a:r>
              <a:rPr lang="ko-KR" altLang="en-US" dirty="0" err="1"/>
              <a:t>튜플을</a:t>
            </a:r>
            <a:r>
              <a:rPr lang="ko-KR" altLang="en-US" dirty="0"/>
              <a:t> 만드는 두 가지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CA33-0014-4591-9095-2E7F71DD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85854"/>
            <a:ext cx="8017403" cy="2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요소가 하나인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조심해야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만드는 구문이 아닌 정수형 변수를 선언한 구문입니다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845B-1BD1-4428-8E9F-1135145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3" cy="24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74804"/>
            <a:ext cx="8017403" cy="28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6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다양한 형태의 </a:t>
            </a:r>
            <a:r>
              <a:rPr lang="ko-KR" altLang="en-US" sz="1200" b="1" dirty="0" err="1"/>
              <a:t>튜플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3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3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/>
              <a:t>리스트 </a:t>
            </a:r>
            <a:r>
              <a:rPr lang="en-US" altLang="ko-KR" sz="1200" b="1" dirty="0"/>
              <a:t>vs. </a:t>
            </a:r>
            <a:r>
              <a:rPr lang="ko-KR" altLang="en-US" sz="1200" b="1" dirty="0" err="1"/>
              <a:t>튜플</a:t>
            </a:r>
            <a:endParaRPr lang="ko-KR" altLang="en-US" sz="1200" b="1" dirty="0"/>
          </a:p>
          <a:p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차이는 사용하는 괄호가 다르며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요소를 변경할 수 없다고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튜플이</a:t>
            </a:r>
            <a:r>
              <a:rPr lang="ko-KR" altLang="en-US" dirty="0"/>
              <a:t> 요소를 변경할 수 없다는 것을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리스트를 만들고 요소 하나를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튜플을</a:t>
            </a:r>
            <a:r>
              <a:rPr lang="ko-KR" altLang="en-US" dirty="0"/>
              <a:t> 만들고 요소 하나를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리스트와는 달리 요소를 변경할 수 없다는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F2F2E-2727-4159-BBF4-8CA62AB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88291"/>
            <a:ext cx="8017405" cy="1113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31ED-4241-4B3F-9C2D-2FFC9BC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36666"/>
            <a:ext cx="8017405" cy="16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1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dirty="0"/>
              <a:t>두 변수의 값을 교환할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리턴값을</a:t>
            </a:r>
            <a:r>
              <a:rPr lang="ko-KR" altLang="en-US" dirty="0"/>
              <a:t> 두 변수에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79E80-789B-4ACB-8489-0E1DA744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570020"/>
            <a:ext cx="8017404" cy="1013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44F9-2FAE-450E-AA2D-1EEE2B4C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198987"/>
            <a:ext cx="8017405" cy="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3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인덱싱과 </a:t>
            </a:r>
            <a:r>
              <a:rPr lang="ko-KR" altLang="en-US" sz="1300" b="1" dirty="0" err="1"/>
              <a:t>슬라이싱</a:t>
            </a:r>
            <a:endParaRPr lang="ko-KR" altLang="en-US" sz="1300" b="1" dirty="0"/>
          </a:p>
          <a:p>
            <a:r>
              <a:rPr lang="ko-KR" altLang="en-US" dirty="0"/>
              <a:t>앞에서 다룬 리스트와 방법과 결과가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인덱싱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슬라이싱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CBA5C-35EE-47CC-830B-FA45824F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198013"/>
            <a:ext cx="8017404" cy="873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ADDED-DB82-4437-8792-0B463FB1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28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5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연산</a:t>
            </a:r>
          </a:p>
          <a:p>
            <a:r>
              <a:rPr lang="ko-KR" altLang="en-US" dirty="0"/>
              <a:t>연산 방법과 결과가 앞에서 다룬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47614-61C1-4468-AC2F-CC761860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36837"/>
            <a:ext cx="8017404" cy="3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b="1" dirty="0"/>
              <a:t>집합 연산</a:t>
            </a:r>
            <a:r>
              <a:rPr lang="en-US" altLang="ko-KR" dirty="0"/>
              <a:t>(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허용하지 않아 중복된 원소는 하나만 제외하고 모두 무시됩니다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원소의 </a:t>
            </a:r>
            <a:r>
              <a:rPr lang="ko-KR" altLang="en-US" b="1" dirty="0"/>
              <a:t>순서가 의미가 없으므로 인덱싱과 </a:t>
            </a:r>
            <a:r>
              <a:rPr lang="ko-KR" altLang="en-US" b="1" dirty="0" err="1"/>
              <a:t>슬라이싱으로</a:t>
            </a:r>
            <a:r>
              <a:rPr lang="ko-KR" altLang="en-US" b="1" dirty="0"/>
              <a:t> 값을 얻을 수 없습니다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sz="1300" b="1" dirty="0"/>
              <a:t>집합 만들기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정수를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문자열을 갖는 집합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510E-4F03-414D-8C2F-370B4335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996900"/>
            <a:ext cx="8017404" cy="138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FCD51-D02E-4DF0-B31C-EC0E9E70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1496"/>
            <a:ext cx="8017404" cy="1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A001E-BF73-4768-B9E0-52E2A83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32218"/>
            <a:ext cx="8017404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7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다른 자료형을 집합으로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집합은 요소의 순서가 없으니 변환 후 요소 순서가 어떻게 될 지 알 수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→ 집합</a:t>
            </a:r>
            <a:endParaRPr lang="ko-KR" altLang="en-US" sz="1200" dirty="0"/>
          </a:p>
          <a:p>
            <a:r>
              <a:rPr lang="en-US" altLang="ko-KR" dirty="0"/>
              <a:t>list(), tuple() </a:t>
            </a:r>
            <a:r>
              <a:rPr lang="ko-KR" altLang="en-US" dirty="0"/>
              <a:t>함수로 문자열을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set() </a:t>
            </a:r>
            <a:r>
              <a:rPr lang="ko-KR" altLang="en-US" dirty="0"/>
              <a:t>함수로 개별 문자를 요소로 갖는 집합을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요소를 갖지 않는 집합의 특징에 따라 </a:t>
            </a:r>
            <a:r>
              <a:rPr lang="ko-KR" altLang="en-US" b="1" dirty="0"/>
              <a:t>중복된 문자는 제거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range() → </a:t>
            </a:r>
            <a:r>
              <a:rPr lang="ko-KR" altLang="en-US" sz="1200" b="1" dirty="0"/>
              <a:t>집합</a:t>
            </a:r>
            <a:endParaRPr lang="ko-KR" altLang="en-US" sz="1200" dirty="0"/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집합등</a:t>
            </a:r>
            <a:r>
              <a:rPr lang="ko-KR" altLang="en-US" dirty="0"/>
              <a:t> 다양한 자료형을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719A1-A35D-458C-A4F0-FDE82795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77067"/>
            <a:ext cx="8017405" cy="128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C9217-1B79-40B0-958F-46ADA528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766733"/>
            <a:ext cx="8017405" cy="12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38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리스트 → 집합</a:t>
            </a:r>
          </a:p>
          <a:p>
            <a:r>
              <a:rPr lang="ko-KR" altLang="en-US" dirty="0"/>
              <a:t>리스트가 집합으로 변환되면 중복된 요소는 제거됩니다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튜풀</a:t>
            </a:r>
            <a:r>
              <a:rPr lang="ko-KR" altLang="en-US" sz="1200" b="1" dirty="0"/>
              <a:t> → 집합</a:t>
            </a:r>
          </a:p>
          <a:p>
            <a:r>
              <a:rPr lang="ko-KR" altLang="en-US" dirty="0"/>
              <a:t>역시 중복된 요소는 제거됩니다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FE05D-BFB3-4B58-AB67-7BECCB14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767569"/>
            <a:ext cx="8017404" cy="16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70F3E-FFAD-4EB8-9A32-A9B03C78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3684"/>
            <a:ext cx="8017404" cy="1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정보 확인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집합에 포함된 원소 개수를 확인합니다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</a:t>
            </a:r>
            <a:r>
              <a:rPr lang="ko-KR" altLang="en-US" dirty="0"/>
              <a:t> 연산자로 집합에 요소가 속해 있는지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r>
              <a:rPr lang="ko-KR" altLang="en-US" sz="1200" b="1" dirty="0"/>
              <a:t>원소 개수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원소 포함 여부 확인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F65EF-158C-49EA-BB7E-0DE67920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578460"/>
            <a:ext cx="8017404" cy="1316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952C-02ED-48C4-858A-507FD1FD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95593"/>
            <a:ext cx="7949671" cy="13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1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250" b="1" dirty="0"/>
              <a:t>집합 활용 </a:t>
            </a:r>
            <a:r>
              <a:rPr lang="en-US" altLang="ko-KR" sz="1250" b="1" dirty="0"/>
              <a:t>#1</a:t>
            </a:r>
          </a:p>
          <a:p>
            <a:r>
              <a:rPr lang="en-US" altLang="ko-KR" b="1" dirty="0"/>
              <a:t>list()</a:t>
            </a:r>
            <a:r>
              <a:rPr lang="ko-KR" altLang="en-US" dirty="0"/>
              <a:t> 함수를 사용해 </a:t>
            </a:r>
            <a:r>
              <a:rPr lang="ko-KR" altLang="en-US" dirty="0" err="1"/>
              <a:t>튜플이나</a:t>
            </a:r>
            <a:r>
              <a:rPr lang="ko-KR" altLang="en-US" dirty="0"/>
              <a:t> 집합을 리스트로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tuple()</a:t>
            </a:r>
            <a:r>
              <a:rPr lang="ko-KR" altLang="en-US" dirty="0"/>
              <a:t> 함수를 사용해 리스트나 집합을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집합으로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함수들 기능에 의해 집합 기능을 멋지게 활용할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요소 제거</a:t>
            </a:r>
            <a:endParaRPr lang="ko-KR" altLang="en-US" sz="1200" dirty="0"/>
          </a:p>
          <a:p>
            <a:r>
              <a:rPr lang="ko-KR" altLang="en-US" dirty="0"/>
              <a:t>집합은 중복된 요소를 갖지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특징에 활용해 리스트에서 중복된 요소를 제거할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A1B06-C552-4DD4-9353-74CC61A8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429000"/>
            <a:ext cx="8017405" cy="21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중복 요소 제거</a:t>
            </a:r>
            <a:endParaRPr lang="ko-KR" altLang="en-US" sz="1200" dirty="0"/>
          </a:p>
          <a:p>
            <a:r>
              <a:rPr lang="ko-KR" altLang="en-US" dirty="0"/>
              <a:t>위 기능은 당연히 </a:t>
            </a:r>
            <a:r>
              <a:rPr lang="ko-KR" altLang="en-US" dirty="0" err="1"/>
              <a:t>튜플에</a:t>
            </a:r>
            <a:r>
              <a:rPr lang="ko-KR" altLang="en-US" dirty="0"/>
              <a:t> 대해서도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구문에서는 </a:t>
            </a:r>
            <a:r>
              <a:rPr lang="en-US" altLang="ko-KR" dirty="0"/>
              <a:t>set() </a:t>
            </a:r>
            <a:r>
              <a:rPr lang="ko-KR" altLang="en-US" dirty="0"/>
              <a:t>함수와 </a:t>
            </a:r>
            <a:r>
              <a:rPr lang="en-US" altLang="ko-KR" dirty="0"/>
              <a:t>tuple() </a:t>
            </a:r>
            <a:r>
              <a:rPr lang="ko-KR" altLang="en-US" dirty="0"/>
              <a:t>함수를 중복해서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F8CF4-3497-4D58-93BD-51E7BD8A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4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연산</a:t>
            </a:r>
          </a:p>
          <a:p>
            <a:r>
              <a:rPr lang="ko-KR" altLang="en-US" dirty="0"/>
              <a:t>일반적인 집합 연산 개념이 집합 자료형에 그대로 사용이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250" b="1" dirty="0"/>
              <a:t>교집합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합집합</a:t>
            </a:r>
            <a:r>
              <a:rPr lang="en-US" altLang="ko-KR" sz="1250" b="1" dirty="0"/>
              <a:t>, </a:t>
            </a:r>
            <a:r>
              <a:rPr lang="ko-KR" altLang="en-US" sz="1250" b="1" dirty="0" err="1"/>
              <a:t>차집합</a:t>
            </a:r>
            <a:endParaRPr lang="ko-KR" altLang="en-US" sz="1250" b="1" dirty="0"/>
          </a:p>
          <a:p>
            <a:r>
              <a:rPr lang="ko-KR" altLang="en-US" dirty="0"/>
              <a:t>집합 자료형을 사용하는 목적이 이것일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합집합</a:t>
            </a:r>
            <a:endParaRPr lang="ko-KR" altLang="en-US" sz="1200" dirty="0"/>
          </a:p>
          <a:p>
            <a:r>
              <a:rPr lang="ko-KR" altLang="en-US" dirty="0"/>
              <a:t>합집합은 </a:t>
            </a:r>
            <a:r>
              <a:rPr lang="en-US" altLang="ko-KR" b="1" dirty="0"/>
              <a:t>|</a:t>
            </a:r>
            <a:r>
              <a:rPr lang="ko-KR" altLang="en-US" dirty="0"/>
              <a:t> 또는 </a:t>
            </a:r>
            <a:r>
              <a:rPr lang="en-US" altLang="ko-KR" b="1" dirty="0"/>
              <a:t>union()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FB28E-E2F5-4D0E-BCBC-564F2F4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327441"/>
            <a:ext cx="8017405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교집합</a:t>
            </a:r>
            <a:endParaRPr lang="ko-KR" altLang="en-US" sz="1200" dirty="0"/>
          </a:p>
          <a:p>
            <a:r>
              <a:rPr lang="ko-KR" altLang="en-US" dirty="0"/>
              <a:t>교집합은 </a:t>
            </a:r>
            <a:r>
              <a:rPr lang="en-US" altLang="ko-KR" b="1" dirty="0"/>
              <a:t>&amp;</a:t>
            </a:r>
            <a:r>
              <a:rPr lang="ko-KR" altLang="en-US" dirty="0"/>
              <a:t> 또는 </a:t>
            </a:r>
            <a:r>
              <a:rPr lang="en-US" altLang="ko-KR" b="1" dirty="0"/>
              <a:t>intersection()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차집합</a:t>
            </a:r>
            <a:endParaRPr lang="ko-KR" altLang="en-US" sz="1200" dirty="0"/>
          </a:p>
          <a:p>
            <a:r>
              <a:rPr lang="ko-KR" altLang="en-US" dirty="0"/>
              <a:t>차집합은 </a:t>
            </a:r>
            <a:r>
              <a:rPr lang="en-US" altLang="ko-KR" b="1" dirty="0"/>
              <a:t>-</a:t>
            </a:r>
            <a:r>
              <a:rPr lang="ko-KR" altLang="en-US" dirty="0"/>
              <a:t> 또는 </a:t>
            </a:r>
            <a:r>
              <a:rPr lang="en-US" altLang="ko-KR" b="1" dirty="0"/>
              <a:t>difference()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F0966-AEF8-4701-B3D8-679DAB3D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2199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4AF26-6558-4799-B69E-27C2ACB7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72565"/>
            <a:ext cx="8017403" cy="25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2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/>
              <a:t>대칭 </a:t>
            </a:r>
            <a:r>
              <a:rPr lang="ko-KR" altLang="en-US" b="1" dirty="0" err="1"/>
              <a:t>차집합</a:t>
            </a:r>
            <a:endParaRPr lang="ko-KR" altLang="en-US" dirty="0"/>
          </a:p>
          <a:p>
            <a:r>
              <a:rPr lang="ko-KR" altLang="en-US" dirty="0"/>
              <a:t>대칭 차집합은 </a:t>
            </a:r>
            <a:r>
              <a:rPr lang="en-US" altLang="ko-KR" b="1" dirty="0"/>
              <a:t>^</a:t>
            </a:r>
            <a:r>
              <a:rPr lang="ko-KR" altLang="en-US" dirty="0"/>
              <a:t> 또는 </a:t>
            </a:r>
            <a:r>
              <a:rPr lang="en-US" altLang="ko-KR" b="1" dirty="0" err="1"/>
              <a:t>symmetric_difference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4A3B0-933F-445B-BDF3-6DFE6EAE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32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376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</TotalTime>
  <Words>5926</Words>
  <Application>Microsoft Office PowerPoint</Application>
  <PresentationFormat>와이드스크린</PresentationFormat>
  <Paragraphs>1886</Paragraphs>
  <Slides>150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3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705</cp:revision>
  <dcterms:created xsi:type="dcterms:W3CDTF">2021-12-16T06:55:27Z</dcterms:created>
  <dcterms:modified xsi:type="dcterms:W3CDTF">2024-02-26T08:20:56Z</dcterms:modified>
</cp:coreProperties>
</file>